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</p:sldIdLst>
  <p:sldSz cx="42803763" cy="30275213"/>
  <p:notesSz cx="6858000" cy="9144000"/>
  <p:defaultTextStyle>
    <a:defPPr>
      <a:defRPr lang="de-DE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9536" userDrawn="1">
          <p15:clr>
            <a:srgbClr val="A4A3A4"/>
          </p15:clr>
        </p15:guide>
        <p15:guide id="2" pos="1341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7981" autoAdjust="0"/>
    <p:restoredTop sz="94660"/>
  </p:normalViewPr>
  <p:slideViewPr>
    <p:cSldViewPr snapToGrid="0" showGuides="1">
      <p:cViewPr varScale="1">
        <p:scale>
          <a:sx n="26" d="100"/>
          <a:sy n="26" d="100"/>
        </p:scale>
        <p:origin x="-2184" y="-126"/>
      </p:cViewPr>
      <p:guideLst>
        <p:guide orient="horz" pos="9536"/>
        <p:guide pos="1341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836685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632227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469961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722010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802078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761899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078960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99846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784661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496013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949387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67CE9-383A-4C9E-83ED-F3CE6829950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B56D1-9A09-441F-BF92-848F428D9FF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6156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2088259"/>
            <a:ext cx="42803762" cy="28535842"/>
          </a:xfrm>
          <a:prstGeom prst="rect">
            <a:avLst/>
          </a:prstGeom>
          <a:blipFill dpi="0" rotWithShape="1">
            <a:blip r:embed="rId3" cstate="print"/>
            <a:srcRect/>
            <a:tile tx="0" ty="0" sx="100000" sy="100000" flip="none" algn="tl"/>
          </a:blipFill>
        </p:spPr>
      </p:pic>
      <p:sp>
        <p:nvSpPr>
          <p:cNvPr id="4" name="Textfeld 3"/>
          <p:cNvSpPr txBox="1"/>
          <p:nvPr/>
        </p:nvSpPr>
        <p:spPr>
          <a:xfrm>
            <a:off x="15370" y="26156"/>
            <a:ext cx="42803763" cy="2062103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0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 err="1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Bioinvasion</a:t>
            </a:r>
            <a:r>
              <a:rPr lang="en-US" sz="8000" b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Marburg</a:t>
            </a:r>
            <a:endParaRPr lang="en-US" sz="8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800" dirty="0" err="1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Ein</a:t>
            </a:r>
            <a:r>
              <a:rPr lang="en-US" sz="48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gefährlicher</a:t>
            </a:r>
            <a:r>
              <a:rPr lang="en-US" sz="48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Gast</a:t>
            </a:r>
            <a:r>
              <a:rPr lang="en-US" sz="48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erobert</a:t>
            </a:r>
            <a:r>
              <a:rPr lang="en-US" sz="48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heimische</a:t>
            </a:r>
            <a:r>
              <a:rPr lang="en-US" sz="48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Äcker</a:t>
            </a:r>
            <a:endParaRPr lang="en-US" sz="4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C7190CB5-F437-4C04-9D64-C74F7504B2B1}"/>
              </a:ext>
            </a:extLst>
          </p:cNvPr>
          <p:cNvSpPr txBox="1"/>
          <p:nvPr/>
        </p:nvSpPr>
        <p:spPr>
          <a:xfrm>
            <a:off x="7053598" y="2779347"/>
            <a:ext cx="10605041" cy="5509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0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numCol="1" spcCol="360000" rtlCol="0">
            <a:spAutoFit/>
          </a:bodyPr>
          <a:lstStyle>
            <a:defPPr>
              <a:defRPr lang="en-US"/>
            </a:defPPr>
            <a:lvl1pPr algn="just">
              <a:defRPr sz="2400"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sz="3200" dirty="0" smtClean="0">
                <a:latin typeface="+mn-lt"/>
                <a:cs typeface="Arial" panose="020B0604020202020204" pitchFamily="34" charset="0"/>
              </a:rPr>
              <a:t>Allgemeine Informationen:</a:t>
            </a:r>
          </a:p>
          <a:p>
            <a:pPr algn="l"/>
            <a:r>
              <a:rPr lang="de-DE" sz="3200" b="0" dirty="0" smtClean="0">
                <a:latin typeface="+mn-lt"/>
                <a:cs typeface="Arial" panose="020B0604020202020204" pitchFamily="34" charset="0"/>
              </a:rPr>
              <a:t>Die </a:t>
            </a:r>
            <a:r>
              <a:rPr lang="de-DE" sz="3200" b="0" dirty="0" smtClean="0">
                <a:latin typeface="+mn-lt"/>
                <a:cs typeface="Arial" panose="020B0604020202020204" pitchFamily="34" charset="0"/>
              </a:rPr>
              <a:t>Beifuß-</a:t>
            </a:r>
            <a:r>
              <a:rPr lang="de-DE" sz="3200" b="0" dirty="0" err="1" smtClean="0">
                <a:latin typeface="+mn-lt"/>
                <a:cs typeface="Arial" panose="020B0604020202020204" pitchFamily="34" charset="0"/>
              </a:rPr>
              <a:t>Ambrosie</a:t>
            </a:r>
            <a:r>
              <a:rPr lang="de-DE" sz="3200" b="0" dirty="0">
                <a:latin typeface="+mn-lt"/>
                <a:cs typeface="Arial" panose="020B0604020202020204" pitchFamily="34" charset="0"/>
              </a:rPr>
              <a:t> </a:t>
            </a:r>
            <a:r>
              <a:rPr lang="de-DE" sz="3200" b="0" dirty="0" smtClean="0">
                <a:latin typeface="+mn-lt"/>
                <a:cs typeface="Arial" panose="020B0604020202020204" pitchFamily="34" charset="0"/>
              </a:rPr>
              <a:t>(lat</a:t>
            </a:r>
            <a:r>
              <a:rPr lang="de-DE" sz="3200" b="0" dirty="0" smtClean="0">
                <a:latin typeface="+mn-lt"/>
                <a:cs typeface="Arial" panose="020B0604020202020204" pitchFamily="34" charset="0"/>
              </a:rPr>
              <a:t>. </a:t>
            </a:r>
            <a:r>
              <a:rPr lang="de-DE" sz="3200" b="0" i="1" dirty="0" smtClean="0">
                <a:latin typeface="+mn-lt"/>
                <a:cs typeface="Arial" panose="020B0604020202020204" pitchFamily="34" charset="0"/>
              </a:rPr>
              <a:t>Ambrosia </a:t>
            </a:r>
            <a:r>
              <a:rPr lang="de-DE" sz="3200" b="0" i="1" dirty="0" err="1">
                <a:latin typeface="+mn-lt"/>
                <a:cs typeface="Arial" panose="020B0604020202020204" pitchFamily="34" charset="0"/>
              </a:rPr>
              <a:t>artemisiifolia</a:t>
            </a:r>
            <a:r>
              <a:rPr lang="de-DE" sz="3200" b="0" dirty="0" smtClean="0">
                <a:latin typeface="+mn-lt"/>
                <a:cs typeface="Arial" panose="020B0604020202020204" pitchFamily="34" charset="0"/>
              </a:rPr>
              <a:t>) ist eine ursprünglich aus Nordamerika stammende </a:t>
            </a:r>
            <a:r>
              <a:rPr lang="de-DE" sz="3200" b="0" dirty="0" smtClean="0">
                <a:latin typeface="+mn-lt"/>
                <a:cs typeface="Arial" panose="020B0604020202020204" pitchFamily="34" charset="0"/>
              </a:rPr>
              <a:t>Pflanze, </a:t>
            </a:r>
            <a:r>
              <a:rPr lang="de-DE" sz="3200" b="0" dirty="0" smtClean="0">
                <a:latin typeface="+mn-lt"/>
                <a:cs typeface="Arial" panose="020B0604020202020204" pitchFamily="34" charset="0"/>
              </a:rPr>
              <a:t>die einen schädlichen </a:t>
            </a:r>
            <a:r>
              <a:rPr lang="de-DE" sz="3200" b="0" dirty="0">
                <a:latin typeface="+mn-lt"/>
                <a:cs typeface="Arial" panose="020B0604020202020204" pitchFamily="34" charset="0"/>
              </a:rPr>
              <a:t>E</a:t>
            </a:r>
            <a:r>
              <a:rPr lang="de-DE" sz="3200" b="0" dirty="0" smtClean="0">
                <a:latin typeface="+mn-lt"/>
                <a:cs typeface="Arial" panose="020B0604020202020204" pitchFamily="34" charset="0"/>
              </a:rPr>
              <a:t>influss auf die heimische Landwirtschaft und den Naturschutz hat. Arten die z.B. durch den Menschen in fremde Ökosysteme gelangen und dort Schäden verursachen, bezeichnet man als „Invasive Arten“.</a:t>
            </a:r>
            <a:r>
              <a:rPr lang="de-DE" sz="3200" b="0" dirty="0">
                <a:latin typeface="+mn-lt"/>
                <a:cs typeface="Arial" panose="020B0604020202020204" pitchFamily="34" charset="0"/>
              </a:rPr>
              <a:t> </a:t>
            </a:r>
            <a:r>
              <a:rPr lang="de-DE" sz="3200" b="0" dirty="0" smtClean="0">
                <a:latin typeface="+mn-lt"/>
                <a:cs typeface="Arial" panose="020B0604020202020204" pitchFamily="34" charset="0"/>
              </a:rPr>
              <a:t>Ihre Pollen gelten als stark allergen und können allergische Reaktionen (z.B. Heuschnupfen) bis hin zum lebensbedrohlichen Schock auslösen. Auch der direkte Hautkontakt mit der Pflanze kann zu Hautirritationen führen.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xmlns="" id="{C7190CB5-F437-4C04-9D64-C74F7504B2B1}"/>
              </a:ext>
            </a:extLst>
          </p:cNvPr>
          <p:cNvSpPr txBox="1"/>
          <p:nvPr/>
        </p:nvSpPr>
        <p:spPr>
          <a:xfrm>
            <a:off x="493073" y="8623336"/>
            <a:ext cx="17165566" cy="206210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0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numCol="1" spcCol="360000" rtlCol="0">
            <a:spAutoFit/>
          </a:bodyPr>
          <a:lstStyle>
            <a:defPPr>
              <a:defRPr lang="en-US"/>
            </a:defPPr>
            <a:lvl1pPr algn="just">
              <a:defRPr sz="2400"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l"/>
            <a:r>
              <a:rPr lang="en-US" sz="3200" dirty="0" err="1" smtClean="0"/>
              <a:t>Verwechslungsgefahr</a:t>
            </a:r>
            <a:r>
              <a:rPr lang="en-US" sz="3200" dirty="0" smtClean="0"/>
              <a:t> </a:t>
            </a:r>
            <a:r>
              <a:rPr lang="en-US" sz="3200" dirty="0" err="1" smtClean="0"/>
              <a:t>mit</a:t>
            </a:r>
            <a:r>
              <a:rPr lang="en-US" sz="3200" dirty="0" smtClean="0"/>
              <a:t> </a:t>
            </a:r>
            <a:r>
              <a:rPr lang="en-US" sz="3200" dirty="0" err="1" smtClean="0"/>
              <a:t>dem</a:t>
            </a:r>
            <a:r>
              <a:rPr lang="en-US" sz="3200" dirty="0" smtClean="0"/>
              <a:t> </a:t>
            </a:r>
            <a:r>
              <a:rPr lang="en-US" sz="3200" dirty="0" err="1" smtClean="0"/>
              <a:t>heimischen</a:t>
            </a:r>
            <a:r>
              <a:rPr lang="en-US" sz="3200" dirty="0" smtClean="0"/>
              <a:t> </a:t>
            </a:r>
            <a:r>
              <a:rPr lang="en-US" sz="3200" dirty="0" err="1" smtClean="0"/>
              <a:t>Gemeinen</a:t>
            </a:r>
            <a:r>
              <a:rPr lang="en-US" sz="3200" dirty="0" smtClean="0"/>
              <a:t> </a:t>
            </a:r>
            <a:r>
              <a:rPr lang="en-US" sz="3200" dirty="0" err="1" smtClean="0"/>
              <a:t>Beifuß</a:t>
            </a:r>
            <a:r>
              <a:rPr lang="en-US" sz="3200" dirty="0" smtClean="0"/>
              <a:t>: </a:t>
            </a:r>
          </a:p>
          <a:p>
            <a:pPr algn="l"/>
            <a:r>
              <a:rPr lang="de-DE" sz="3200" b="0" dirty="0" smtClean="0">
                <a:latin typeface="+mn-lt"/>
              </a:rPr>
              <a:t>Am häufigsten wird die Beifuß-</a:t>
            </a:r>
            <a:r>
              <a:rPr lang="de-DE" sz="3200" b="0" dirty="0" err="1" smtClean="0">
                <a:latin typeface="+mn-lt"/>
              </a:rPr>
              <a:t>Ambrosie</a:t>
            </a:r>
            <a:r>
              <a:rPr lang="de-DE" sz="3200" b="0" dirty="0" smtClean="0">
                <a:latin typeface="+mn-lt"/>
              </a:rPr>
              <a:t> mit dem heimischen Gemeinen Beifuß </a:t>
            </a:r>
            <a:r>
              <a:rPr lang="de-DE" sz="3200" b="0" dirty="0" smtClean="0">
                <a:latin typeface="+mn-lt"/>
              </a:rPr>
              <a:t>verwechselt. Die </a:t>
            </a:r>
            <a:r>
              <a:rPr lang="de-DE" sz="3200" b="0" dirty="0" smtClean="0">
                <a:latin typeface="+mn-lt"/>
              </a:rPr>
              <a:t>Ähnlichkeiten bestehen vor allem in der Form der Blätter und dem äußeren Erscheinungsbild der Pflanzen. </a:t>
            </a:r>
          </a:p>
        </p:txBody>
      </p:sp>
      <p:pic>
        <p:nvPicPr>
          <p:cNvPr id="23" name="Grafik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0363" y="2715899"/>
            <a:ext cx="5578738" cy="5572647"/>
          </a:xfrm>
          <a:prstGeom prst="rect">
            <a:avLst/>
          </a:prstGeom>
        </p:spPr>
      </p:pic>
      <p:sp>
        <p:nvSpPr>
          <p:cNvPr id="18" name="Textfeld 17"/>
          <p:cNvSpPr txBox="1"/>
          <p:nvPr/>
        </p:nvSpPr>
        <p:spPr>
          <a:xfrm>
            <a:off x="28716288" y="1257300"/>
            <a:ext cx="14087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de-DE" sz="3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Thorsten </a:t>
            </a:r>
            <a:r>
              <a:rPr lang="de-DE" sz="3600" dirty="0" err="1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Nather</a:t>
            </a:r>
            <a:r>
              <a:rPr lang="de-DE" sz="3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| Alexander Schupp | Jan Schwalb | Andreas Schönberg</a:t>
            </a:r>
          </a:p>
        </p:txBody>
      </p:sp>
      <p:grpSp>
        <p:nvGrpSpPr>
          <p:cNvPr id="22" name="Gruppieren 21"/>
          <p:cNvGrpSpPr/>
          <p:nvPr/>
        </p:nvGrpSpPr>
        <p:grpSpPr>
          <a:xfrm>
            <a:off x="414933" y="10978289"/>
            <a:ext cx="17243706" cy="19312458"/>
            <a:chOff x="690363" y="10962755"/>
            <a:chExt cx="17243706" cy="19312458"/>
          </a:xfrm>
        </p:grpSpPr>
        <p:sp>
          <p:nvSpPr>
            <p:cNvPr id="19" name="Rechteck 18"/>
            <p:cNvSpPr/>
            <p:nvPr/>
          </p:nvSpPr>
          <p:spPr>
            <a:xfrm>
              <a:off x="690363" y="10962755"/>
              <a:ext cx="17243706" cy="1931245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20" name="Gruppieren 19"/>
            <p:cNvGrpSpPr/>
            <p:nvPr/>
          </p:nvGrpSpPr>
          <p:grpSpPr>
            <a:xfrm>
              <a:off x="1007301" y="11271139"/>
              <a:ext cx="16549178" cy="18711224"/>
              <a:chOff x="978274" y="11271139"/>
              <a:chExt cx="16549178" cy="18711224"/>
            </a:xfrm>
          </p:grpSpPr>
          <p:pic>
            <p:nvPicPr>
              <p:cNvPr id="7" name="Grafik 6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9589786" y="11271139"/>
                <a:ext cx="7937666" cy="9387488"/>
              </a:xfrm>
              <a:prstGeom prst="rect">
                <a:avLst/>
              </a:prstGeom>
            </p:spPr>
          </p:pic>
          <p:pic>
            <p:nvPicPr>
              <p:cNvPr id="10" name="Grafik 9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1117308" y="11332332"/>
                <a:ext cx="8055226" cy="9387488"/>
              </a:xfrm>
              <a:prstGeom prst="rect">
                <a:avLst/>
              </a:prstGeom>
            </p:spPr>
          </p:pic>
          <p:pic>
            <p:nvPicPr>
              <p:cNvPr id="11" name="Grafik 10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978274" y="21012670"/>
                <a:ext cx="16549178" cy="8969693"/>
              </a:xfrm>
              <a:prstGeom prst="rect">
                <a:avLst/>
              </a:prstGeom>
            </p:spPr>
          </p:pic>
        </p:grpSp>
      </p:grpSp>
      <p:grpSp>
        <p:nvGrpSpPr>
          <p:cNvPr id="2" name="Gruppieren 1"/>
          <p:cNvGrpSpPr/>
          <p:nvPr/>
        </p:nvGrpSpPr>
        <p:grpSpPr>
          <a:xfrm>
            <a:off x="18384492" y="22175089"/>
            <a:ext cx="8782132" cy="8115658"/>
            <a:chOff x="17962461" y="22175089"/>
            <a:chExt cx="8782132" cy="8115658"/>
          </a:xfrm>
        </p:grpSpPr>
        <p:sp>
          <p:nvSpPr>
            <p:cNvPr id="28" name="Ellipse 27"/>
            <p:cNvSpPr/>
            <p:nvPr/>
          </p:nvSpPr>
          <p:spPr>
            <a:xfrm>
              <a:off x="21623953" y="25855613"/>
              <a:ext cx="5120640" cy="4419600"/>
            </a:xfrm>
            <a:prstGeom prst="ellipse">
              <a:avLst/>
            </a:prstGeom>
            <a:blipFill>
              <a:blip r:embed="rId8" cstate="print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Picture 2" descr="C:\Users\thors\Download\QR-Code zum Video.png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18212546" y="27433247"/>
              <a:ext cx="2857500" cy="2857500"/>
            </a:xfrm>
            <a:prstGeom prst="rect">
              <a:avLst/>
            </a:prstGeom>
            <a:noFill/>
          </p:spPr>
        </p:pic>
        <p:sp>
          <p:nvSpPr>
            <p:cNvPr id="29" name="Ovale Legende 28"/>
            <p:cNvSpPr/>
            <p:nvPr/>
          </p:nvSpPr>
          <p:spPr>
            <a:xfrm flipH="1">
              <a:off x="17962461" y="22175089"/>
              <a:ext cx="6567804" cy="3597477"/>
            </a:xfrm>
            <a:prstGeom prst="wedgeEllipseCallou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24" name="Textfeld 1023"/>
            <p:cNvSpPr txBox="1"/>
            <p:nvPr/>
          </p:nvSpPr>
          <p:spPr>
            <a:xfrm>
              <a:off x="17984511" y="22839962"/>
              <a:ext cx="6553439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600" dirty="0" smtClean="0"/>
                <a:t>Weiteres zu Invasiven Arten  erklärt </a:t>
              </a:r>
              <a:r>
                <a:rPr lang="de-DE" sz="3600" dirty="0" smtClean="0"/>
                <a:t> euch</a:t>
              </a:r>
              <a:endParaRPr lang="de-DE" sz="3600" dirty="0" smtClean="0"/>
            </a:p>
            <a:p>
              <a:pPr algn="ctr"/>
              <a:r>
                <a:rPr lang="de-DE" sz="3600" b="1" dirty="0" smtClean="0"/>
                <a:t>Dietrich </a:t>
              </a:r>
              <a:r>
                <a:rPr lang="de-DE" sz="3600" b="1" dirty="0"/>
                <a:t>der kluge </a:t>
              </a:r>
              <a:r>
                <a:rPr lang="de-DE" sz="3600" b="1" dirty="0" smtClean="0"/>
                <a:t>Waschbär</a:t>
              </a:r>
            </a:p>
            <a:p>
              <a:pPr algn="ctr"/>
              <a:r>
                <a:rPr lang="de-DE" sz="3600" dirty="0" smtClean="0"/>
                <a:t> in  diesem </a:t>
              </a:r>
              <a:r>
                <a:rPr lang="de-DE" sz="3600" dirty="0" smtClean="0"/>
                <a:t>QR-Code</a:t>
              </a:r>
              <a:endParaRPr lang="de-DE" sz="3600" dirty="0"/>
            </a:p>
            <a:p>
              <a:endParaRPr lang="de-DE" sz="3600" dirty="0"/>
            </a:p>
          </p:txBody>
        </p:sp>
      </p:grpSp>
    </p:spTree>
    <p:extLst>
      <p:ext uri="{BB962C8B-B14F-4D97-AF65-F5344CB8AC3E}">
        <p14:creationId xmlns:p14="http://schemas.microsoft.com/office/powerpoint/2010/main" xmlns="" val="35082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160</Words>
  <Application>Microsoft Office PowerPoint</Application>
  <PresentationFormat>Benutzerdefiniert</PresentationFormat>
  <Paragraphs>10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 Theme</vt:lpstr>
      <vt:lpstr>Folie 1</vt:lpstr>
    </vt:vector>
  </TitlesOfParts>
  <Company>Frost-RL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</dc:creator>
  <cp:lastModifiedBy>Thorsten Nather</cp:lastModifiedBy>
  <cp:revision>85</cp:revision>
  <dcterms:created xsi:type="dcterms:W3CDTF">2019-01-25T09:50:36Z</dcterms:created>
  <dcterms:modified xsi:type="dcterms:W3CDTF">2019-02-14T13:32:46Z</dcterms:modified>
</cp:coreProperties>
</file>

<file path=docProps/thumbnail.jpeg>
</file>